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125" d="100"/>
          <a:sy n="125" d="100"/>
        </p:scale>
        <p:origin x="-540" y="-10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82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060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2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708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79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26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4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55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411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645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43C9A-02E0-4FB7-8CE2-4C59B87E7AB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35C85-28F8-477B-A6D5-5EA21059F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5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2147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T_sgAB_R1_bran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590800" cy="2590800"/>
          </a:xfrm>
          <a:prstGeom prst="rect">
            <a:avLst/>
          </a:prstGeom>
        </p:spPr>
      </p:pic>
      <p:pic>
        <p:nvPicPr>
          <p:cNvPr id="3" name="Picture 2" descr="WT_sgAB_R1_cmv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0"/>
            <a:ext cx="2590800" cy="2590800"/>
          </a:xfrm>
          <a:prstGeom prst="rect">
            <a:avLst/>
          </a:prstGeom>
        </p:spPr>
      </p:pic>
      <p:pic>
        <p:nvPicPr>
          <p:cNvPr id="4" name="Picture 3" descr="WT_sgAB_R1_sens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0" y="0"/>
            <a:ext cx="2590800" cy="2590800"/>
          </a:xfrm>
          <a:prstGeom prst="rect">
            <a:avLst/>
          </a:prstGeom>
        </p:spPr>
      </p:pic>
      <p:pic>
        <p:nvPicPr>
          <p:cNvPr id="5" name="Picture 4" descr="WT_sgAB_R2_branch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590800"/>
            <a:ext cx="2590800" cy="2590800"/>
          </a:xfrm>
          <a:prstGeom prst="rect">
            <a:avLst/>
          </a:prstGeom>
        </p:spPr>
      </p:pic>
      <p:pic>
        <p:nvPicPr>
          <p:cNvPr id="6" name="Picture 5" descr="WT_sgAB_R2_cmv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0800" y="2590800"/>
            <a:ext cx="2590800" cy="2590800"/>
          </a:xfrm>
          <a:prstGeom prst="rect">
            <a:avLst/>
          </a:prstGeom>
        </p:spPr>
      </p:pic>
      <p:pic>
        <p:nvPicPr>
          <p:cNvPr id="7" name="Picture 6" descr="WT_sgAB_R2_sens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81600" y="2590800"/>
            <a:ext cx="2590800" cy="2590800"/>
          </a:xfrm>
          <a:prstGeom prst="rect">
            <a:avLst/>
          </a:prstGeom>
        </p:spPr>
      </p:pic>
      <p:pic>
        <p:nvPicPr>
          <p:cNvPr id="8" name="Picture 7" descr="WT_sgA_R1_branch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5181600"/>
            <a:ext cx="2590800" cy="2590800"/>
          </a:xfrm>
          <a:prstGeom prst="rect">
            <a:avLst/>
          </a:prstGeom>
        </p:spPr>
      </p:pic>
      <p:pic>
        <p:nvPicPr>
          <p:cNvPr id="9" name="Picture 8" descr="WT_sgA_R1_cmv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0800" y="5181600"/>
            <a:ext cx="2590800" cy="2590800"/>
          </a:xfrm>
          <a:prstGeom prst="rect">
            <a:avLst/>
          </a:prstGeom>
        </p:spPr>
      </p:pic>
      <p:pic>
        <p:nvPicPr>
          <p:cNvPr id="10" name="Picture 9" descr="WT_sgA_R1_sens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81600" y="5181600"/>
            <a:ext cx="2590800" cy="2590800"/>
          </a:xfrm>
          <a:prstGeom prst="rect">
            <a:avLst/>
          </a:prstGeom>
        </p:spPr>
      </p:pic>
      <p:pic>
        <p:nvPicPr>
          <p:cNvPr id="11" name="Picture 10" descr="WT_sgB_R2_branch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7772400"/>
            <a:ext cx="2590800" cy="2590800"/>
          </a:xfrm>
          <a:prstGeom prst="rect">
            <a:avLst/>
          </a:prstGeom>
        </p:spPr>
      </p:pic>
      <p:pic>
        <p:nvPicPr>
          <p:cNvPr id="12" name="Picture 11" descr="WT_sgB_R2_cmv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90800" y="7772400"/>
            <a:ext cx="2590800" cy="2590800"/>
          </a:xfrm>
          <a:prstGeom prst="rect">
            <a:avLst/>
          </a:prstGeom>
        </p:spPr>
      </p:pic>
      <p:pic>
        <p:nvPicPr>
          <p:cNvPr id="13" name="Picture 12" descr="WT_sgB_R2_sense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81600" y="7772400"/>
            <a:ext cx="2590800" cy="25908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WT_sgAB_R1_branch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590800" y="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WT_sgAB_R1_cmv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81600" y="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WT_sgAB_R1_sense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259080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WT_sgAB_R2_branch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590800" y="259080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WT_sgAB_R2_cmv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181600" y="259080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WT_sgAB_R2_sense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518160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WT_sgA_R1_branch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590800" y="518160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WT_sgA_R1_cmv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181600" y="518160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WT_sgA_R1_sense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777240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WT_sgB_R2_branch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590800" y="777240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WT_sgB_R2_cmv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181600" y="7772400"/>
            <a:ext cx="762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900">
                <a:solidFill>
                  <a:srgbClr val="000000"/>
                </a:solidFill>
              </a:rPr>
              <a:t>WT_sgB_R2_sense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042400" y="0"/>
            <a:ext cx="1270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0">
                <a:solidFill>
                  <a:srgbClr val="000000"/>
                </a:solidFill>
              </a:rPr>
              <a:t>Frequency Size Scale</a:t>
            </a:r>
          </a:p>
        </p:txBody>
      </p:sp>
      <p:sp>
        <p:nvSpPr>
          <p:cNvPr id="27" name="Oval 26"/>
          <p:cNvSpPr/>
          <p:nvPr/>
        </p:nvSpPr>
        <p:spPr>
          <a:xfrm>
            <a:off x="9061450" y="273050"/>
            <a:ext cx="215900" cy="215900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>
          <a:xfrm>
            <a:off x="8851900" y="508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800">
                <a:solidFill>
                  <a:srgbClr val="000000"/>
                </a:solidFill>
              </a:rPr>
              <a:t>≥1</a:t>
            </a:r>
          </a:p>
        </p:txBody>
      </p:sp>
      <p:sp>
        <p:nvSpPr>
          <p:cNvPr id="29" name="Oval 28"/>
          <p:cNvSpPr/>
          <p:nvPr/>
        </p:nvSpPr>
        <p:spPr>
          <a:xfrm>
            <a:off x="9335960" y="293560"/>
            <a:ext cx="174878" cy="174878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>
          <a:xfrm>
            <a:off x="9105900" y="508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800">
                <a:solidFill>
                  <a:srgbClr val="000000"/>
                </a:solidFill>
              </a:rPr>
              <a:t>10⁻¹</a:t>
            </a:r>
          </a:p>
        </p:txBody>
      </p:sp>
      <p:sp>
        <p:nvSpPr>
          <p:cNvPr id="31" name="Oval 30"/>
          <p:cNvSpPr/>
          <p:nvPr/>
        </p:nvSpPr>
        <p:spPr>
          <a:xfrm>
            <a:off x="9610471" y="314071"/>
            <a:ext cx="133858" cy="133858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2" name="Rectangle 31"/>
          <p:cNvSpPr/>
          <p:nvPr/>
        </p:nvSpPr>
        <p:spPr>
          <a:xfrm>
            <a:off x="9359900" y="508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800">
                <a:solidFill>
                  <a:srgbClr val="000000"/>
                </a:solidFill>
              </a:rPr>
              <a:t>10⁻²</a:t>
            </a:r>
          </a:p>
        </p:txBody>
      </p:sp>
      <p:sp>
        <p:nvSpPr>
          <p:cNvPr id="33" name="Oval 32"/>
          <p:cNvSpPr/>
          <p:nvPr/>
        </p:nvSpPr>
        <p:spPr>
          <a:xfrm>
            <a:off x="9884981" y="334581"/>
            <a:ext cx="92836" cy="92836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4" name="Rectangle 33"/>
          <p:cNvSpPr/>
          <p:nvPr/>
        </p:nvSpPr>
        <p:spPr>
          <a:xfrm>
            <a:off x="9613900" y="508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800">
                <a:solidFill>
                  <a:srgbClr val="000000"/>
                </a:solidFill>
              </a:rPr>
              <a:t>10⁻³</a:t>
            </a:r>
          </a:p>
        </p:txBody>
      </p:sp>
      <p:sp>
        <p:nvSpPr>
          <p:cNvPr id="35" name="Oval 34"/>
          <p:cNvSpPr/>
          <p:nvPr/>
        </p:nvSpPr>
        <p:spPr>
          <a:xfrm>
            <a:off x="10159492" y="355092"/>
            <a:ext cx="51816" cy="51816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6" name="Rectangle 35"/>
          <p:cNvSpPr/>
          <p:nvPr/>
        </p:nvSpPr>
        <p:spPr>
          <a:xfrm>
            <a:off x="9867900" y="508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800">
                <a:solidFill>
                  <a:srgbClr val="000000"/>
                </a:solidFill>
              </a:rPr>
              <a:t>10⁻⁴</a:t>
            </a:r>
          </a:p>
        </p:txBody>
      </p:sp>
      <p:sp>
        <p:nvSpPr>
          <p:cNvPr id="37" name="Oval 36"/>
          <p:cNvSpPr/>
          <p:nvPr/>
        </p:nvSpPr>
        <p:spPr>
          <a:xfrm>
            <a:off x="10434002" y="375602"/>
            <a:ext cx="10795" cy="10795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8" name="Rectangle 37"/>
          <p:cNvSpPr/>
          <p:nvPr/>
        </p:nvSpPr>
        <p:spPr>
          <a:xfrm>
            <a:off x="10121900" y="508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800">
                <a:solidFill>
                  <a:srgbClr val="000000"/>
                </a:solidFill>
              </a:rPr>
              <a:t>≤10⁻⁵</a:t>
            </a:r>
          </a:p>
        </p:txBody>
      </p:sp>
      <p:sp>
        <p:nvSpPr>
          <p:cNvPr id="39" name="Rectangle 38"/>
          <p:cNvSpPr/>
          <p:nvPr/>
        </p:nvSpPr>
        <p:spPr>
          <a:xfrm>
            <a:off x="7772400" y="0"/>
            <a:ext cx="1270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0">
                <a:solidFill>
                  <a:srgbClr val="000000"/>
                </a:solidFill>
              </a:rPr>
              <a:t>Frequency Size Scale</a:t>
            </a:r>
          </a:p>
        </p:txBody>
      </p:sp>
      <p:sp>
        <p:nvSpPr>
          <p:cNvPr id="40" name="Oval 39"/>
          <p:cNvSpPr/>
          <p:nvPr/>
        </p:nvSpPr>
        <p:spPr>
          <a:xfrm>
            <a:off x="7854950" y="273050"/>
            <a:ext cx="215900" cy="215900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1" name="Rectangle 40"/>
          <p:cNvSpPr/>
          <p:nvPr/>
        </p:nvSpPr>
        <p:spPr>
          <a:xfrm>
            <a:off x="8153400" y="254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800">
                <a:solidFill>
                  <a:srgbClr val="000000"/>
                </a:solidFill>
              </a:rPr>
              <a:t>≥1</a:t>
            </a:r>
          </a:p>
        </p:txBody>
      </p:sp>
      <p:sp>
        <p:nvSpPr>
          <p:cNvPr id="42" name="Oval 41"/>
          <p:cNvSpPr/>
          <p:nvPr/>
        </p:nvSpPr>
        <p:spPr>
          <a:xfrm>
            <a:off x="7875460" y="547560"/>
            <a:ext cx="174878" cy="174878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3" name="Rectangle 42"/>
          <p:cNvSpPr/>
          <p:nvPr/>
        </p:nvSpPr>
        <p:spPr>
          <a:xfrm>
            <a:off x="8153400" y="508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800">
                <a:solidFill>
                  <a:srgbClr val="000000"/>
                </a:solidFill>
              </a:rPr>
              <a:t>10⁻¹</a:t>
            </a:r>
          </a:p>
        </p:txBody>
      </p:sp>
      <p:sp>
        <p:nvSpPr>
          <p:cNvPr id="44" name="Oval 43"/>
          <p:cNvSpPr/>
          <p:nvPr/>
        </p:nvSpPr>
        <p:spPr>
          <a:xfrm>
            <a:off x="7895971" y="822071"/>
            <a:ext cx="133858" cy="133858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5" name="Rectangle 44"/>
          <p:cNvSpPr/>
          <p:nvPr/>
        </p:nvSpPr>
        <p:spPr>
          <a:xfrm>
            <a:off x="8153400" y="762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800">
                <a:solidFill>
                  <a:srgbClr val="000000"/>
                </a:solidFill>
              </a:rPr>
              <a:t>10⁻²</a:t>
            </a:r>
          </a:p>
        </p:txBody>
      </p:sp>
      <p:sp>
        <p:nvSpPr>
          <p:cNvPr id="46" name="Oval 45"/>
          <p:cNvSpPr/>
          <p:nvPr/>
        </p:nvSpPr>
        <p:spPr>
          <a:xfrm>
            <a:off x="7916481" y="1096581"/>
            <a:ext cx="92836" cy="92836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7" name="Rectangle 46"/>
          <p:cNvSpPr/>
          <p:nvPr/>
        </p:nvSpPr>
        <p:spPr>
          <a:xfrm>
            <a:off x="8153400" y="1016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800">
                <a:solidFill>
                  <a:srgbClr val="000000"/>
                </a:solidFill>
              </a:rPr>
              <a:t>10⁻³</a:t>
            </a:r>
          </a:p>
        </p:txBody>
      </p:sp>
      <p:sp>
        <p:nvSpPr>
          <p:cNvPr id="48" name="Oval 47"/>
          <p:cNvSpPr/>
          <p:nvPr/>
        </p:nvSpPr>
        <p:spPr>
          <a:xfrm>
            <a:off x="7936992" y="1371092"/>
            <a:ext cx="51816" cy="51816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9" name="Rectangle 48"/>
          <p:cNvSpPr/>
          <p:nvPr/>
        </p:nvSpPr>
        <p:spPr>
          <a:xfrm>
            <a:off x="8153400" y="1270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800">
                <a:solidFill>
                  <a:srgbClr val="000000"/>
                </a:solidFill>
              </a:rPr>
              <a:t>10⁻⁴</a:t>
            </a:r>
          </a:p>
        </p:txBody>
      </p:sp>
      <p:sp>
        <p:nvSpPr>
          <p:cNvPr id="50" name="Oval 49"/>
          <p:cNvSpPr/>
          <p:nvPr/>
        </p:nvSpPr>
        <p:spPr>
          <a:xfrm>
            <a:off x="7957502" y="1645602"/>
            <a:ext cx="10795" cy="10795"/>
          </a:xfrm>
          <a:prstGeom prst="ellipse">
            <a:avLst/>
          </a:prstGeom>
          <a:solidFill>
            <a:srgbClr val="FFFFFF"/>
          </a:solidFill>
          <a:ln w="127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1" name="Rectangle 50"/>
          <p:cNvSpPr/>
          <p:nvPr/>
        </p:nvSpPr>
        <p:spPr>
          <a:xfrm>
            <a:off x="8153400" y="1524000"/>
            <a:ext cx="635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800">
                <a:solidFill>
                  <a:srgbClr val="000000"/>
                </a:solidFill>
              </a:rPr>
              <a:t>≤10⁻⁵</a:t>
            </a:r>
          </a:p>
        </p:txBody>
      </p:sp>
      <p:sp>
        <p:nvSpPr>
          <p:cNvPr id="52" name="Rectangle 51"/>
          <p:cNvSpPr/>
          <p:nvPr/>
        </p:nvSpPr>
        <p:spPr>
          <a:xfrm>
            <a:off x="9042400" y="1778000"/>
            <a:ext cx="1270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0">
                <a:solidFill>
                  <a:srgbClr val="000000"/>
                </a:solidFill>
              </a:rPr>
              <a:t>Variation Types</a:t>
            </a:r>
          </a:p>
        </p:txBody>
      </p:sp>
      <p:sp>
        <p:nvSpPr>
          <p:cNvPr id="53" name="Oval 52"/>
          <p:cNvSpPr/>
          <p:nvPr/>
        </p:nvSpPr>
        <p:spPr>
          <a:xfrm>
            <a:off x="9105900" y="2095500"/>
            <a:ext cx="127000" cy="127000"/>
          </a:xfrm>
          <a:prstGeom prst="ellipse">
            <a:avLst/>
          </a:prstGeom>
          <a:solidFill>
            <a:srgbClr val="FF0000"/>
          </a:solidFill>
          <a:ln w="635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4" name="Rectangle 53"/>
          <p:cNvSpPr/>
          <p:nvPr/>
        </p:nvSpPr>
        <p:spPr>
          <a:xfrm>
            <a:off x="8724900" y="2286000"/>
            <a:ext cx="889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800">
                <a:solidFill>
                  <a:srgbClr val="000000"/>
                </a:solidFill>
              </a:rPr>
              <a:t>Insertion</a:t>
            </a:r>
          </a:p>
        </p:txBody>
      </p:sp>
      <p:sp>
        <p:nvSpPr>
          <p:cNvPr id="55" name="Oval 54"/>
          <p:cNvSpPr/>
          <p:nvPr/>
        </p:nvSpPr>
        <p:spPr>
          <a:xfrm>
            <a:off x="9359900" y="2095500"/>
            <a:ext cx="127000" cy="127000"/>
          </a:xfrm>
          <a:prstGeom prst="ellipse">
            <a:avLst/>
          </a:prstGeom>
          <a:solidFill>
            <a:srgbClr val="0000FF"/>
          </a:solidFill>
          <a:ln w="635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6" name="Rectangle 55"/>
          <p:cNvSpPr/>
          <p:nvPr/>
        </p:nvSpPr>
        <p:spPr>
          <a:xfrm>
            <a:off x="8978900" y="2286000"/>
            <a:ext cx="889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800">
                <a:solidFill>
                  <a:srgbClr val="000000"/>
                </a:solidFill>
              </a:rPr>
              <a:t>Deletion</a:t>
            </a:r>
          </a:p>
        </p:txBody>
      </p:sp>
      <p:sp>
        <p:nvSpPr>
          <p:cNvPr id="57" name="Oval 56"/>
          <p:cNvSpPr/>
          <p:nvPr/>
        </p:nvSpPr>
        <p:spPr>
          <a:xfrm>
            <a:off x="9613900" y="2095500"/>
            <a:ext cx="127000" cy="127000"/>
          </a:xfrm>
          <a:prstGeom prst="ellipse">
            <a:avLst/>
          </a:prstGeom>
          <a:solidFill>
            <a:srgbClr val="FFFFFF"/>
          </a:solidFill>
          <a:ln w="635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8" name="Rectangle 57"/>
          <p:cNvSpPr/>
          <p:nvPr/>
        </p:nvSpPr>
        <p:spPr>
          <a:xfrm>
            <a:off x="9232900" y="2286000"/>
            <a:ext cx="889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800">
                <a:solidFill>
                  <a:srgbClr val="000000"/>
                </a:solidFill>
              </a:rPr>
              <a:t>None</a:t>
            </a:r>
          </a:p>
        </p:txBody>
      </p:sp>
      <p:sp>
        <p:nvSpPr>
          <p:cNvPr id="59" name="Rectangle 58"/>
          <p:cNvSpPr/>
          <p:nvPr/>
        </p:nvSpPr>
        <p:spPr>
          <a:xfrm>
            <a:off x="7772400" y="1778000"/>
            <a:ext cx="1270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0">
                <a:solidFill>
                  <a:srgbClr val="000000"/>
                </a:solidFill>
              </a:rPr>
              <a:t>Variation Types</a:t>
            </a:r>
          </a:p>
        </p:txBody>
      </p:sp>
      <p:sp>
        <p:nvSpPr>
          <p:cNvPr id="60" name="Oval 59"/>
          <p:cNvSpPr/>
          <p:nvPr/>
        </p:nvSpPr>
        <p:spPr>
          <a:xfrm>
            <a:off x="7899400" y="2095500"/>
            <a:ext cx="127000" cy="127000"/>
          </a:xfrm>
          <a:prstGeom prst="ellipse">
            <a:avLst/>
          </a:prstGeom>
          <a:solidFill>
            <a:srgbClr val="FF0000"/>
          </a:solidFill>
          <a:ln w="635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1" name="Rectangle 60"/>
          <p:cNvSpPr/>
          <p:nvPr/>
        </p:nvSpPr>
        <p:spPr>
          <a:xfrm>
            <a:off x="8153400" y="2032000"/>
            <a:ext cx="889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800">
                <a:solidFill>
                  <a:srgbClr val="000000"/>
                </a:solidFill>
              </a:rPr>
              <a:t>Insertion</a:t>
            </a:r>
          </a:p>
        </p:txBody>
      </p:sp>
      <p:sp>
        <p:nvSpPr>
          <p:cNvPr id="62" name="Oval 61"/>
          <p:cNvSpPr/>
          <p:nvPr/>
        </p:nvSpPr>
        <p:spPr>
          <a:xfrm>
            <a:off x="7899400" y="2349500"/>
            <a:ext cx="127000" cy="127000"/>
          </a:xfrm>
          <a:prstGeom prst="ellipse">
            <a:avLst/>
          </a:prstGeom>
          <a:solidFill>
            <a:srgbClr val="0000FF"/>
          </a:solidFill>
          <a:ln w="635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3" name="Rectangle 62"/>
          <p:cNvSpPr/>
          <p:nvPr/>
        </p:nvSpPr>
        <p:spPr>
          <a:xfrm>
            <a:off x="8153400" y="2286000"/>
            <a:ext cx="889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800">
                <a:solidFill>
                  <a:srgbClr val="000000"/>
                </a:solidFill>
              </a:rPr>
              <a:t>Deletion</a:t>
            </a:r>
          </a:p>
        </p:txBody>
      </p:sp>
      <p:sp>
        <p:nvSpPr>
          <p:cNvPr id="64" name="Oval 63"/>
          <p:cNvSpPr/>
          <p:nvPr/>
        </p:nvSpPr>
        <p:spPr>
          <a:xfrm>
            <a:off x="7899400" y="2603500"/>
            <a:ext cx="127000" cy="127000"/>
          </a:xfrm>
          <a:prstGeom prst="ellipse">
            <a:avLst/>
          </a:prstGeom>
          <a:solidFill>
            <a:srgbClr val="FFFFFF"/>
          </a:solidFill>
          <a:ln w="635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5" name="Rectangle 64"/>
          <p:cNvSpPr/>
          <p:nvPr/>
        </p:nvSpPr>
        <p:spPr>
          <a:xfrm>
            <a:off x="8153400" y="2540000"/>
            <a:ext cx="889000" cy="2540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800">
                <a:solidFill>
                  <a:srgbClr val="000000"/>
                </a:solidFill>
              </a:rPr>
              <a:t>None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132</Words>
  <Application>Microsoft Office PowerPoint</Application>
  <PresentationFormat>Custom</PresentationFormat>
  <Paragraphs>34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Tejasvi Channagiri</dc:creator>
  <cp:lastModifiedBy>Tejasvi Channagiri</cp:lastModifiedBy>
  <cp:revision>1</cp:revision>
  <dcterms:created xsi:type="dcterms:W3CDTF">2022-04-05T23:30:36Z</dcterms:created>
  <dcterms:modified xsi:type="dcterms:W3CDTF">2022-06-11T16:42:06Z</dcterms:modified>
</cp:coreProperties>
</file>

<file path=docProps/thumbnail.jpeg>
</file>